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345505-E5B2-4BD8-8D48-C2AFD6A3AD8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F01EB93-9765-43A6-B891-F97DE084BD34}">
      <dgm:prSet/>
      <dgm:spPr/>
      <dgm:t>
        <a:bodyPr/>
        <a:lstStyle/>
        <a:p>
          <a:r>
            <a:rPr lang="sk-SK"/>
            <a:t>Je to spoločnosť, ktorú tvoria 2 typy spoločníkov (komplementári a komanditisti)</a:t>
          </a:r>
          <a:endParaRPr lang="en-US"/>
        </a:p>
      </dgm:t>
    </dgm:pt>
    <dgm:pt modelId="{2B7160FA-F769-4D6E-93E1-A20CF0FC6598}" type="parTrans" cxnId="{EF6427A3-5482-43C3-91FC-881500870596}">
      <dgm:prSet/>
      <dgm:spPr/>
      <dgm:t>
        <a:bodyPr/>
        <a:lstStyle/>
        <a:p>
          <a:endParaRPr lang="en-US"/>
        </a:p>
      </dgm:t>
    </dgm:pt>
    <dgm:pt modelId="{64009A5B-64A4-4AF8-9822-D07BB45DAC36}" type="sibTrans" cxnId="{EF6427A3-5482-43C3-91FC-881500870596}">
      <dgm:prSet/>
      <dgm:spPr/>
      <dgm:t>
        <a:bodyPr/>
        <a:lstStyle/>
        <a:p>
          <a:endParaRPr lang="en-US"/>
        </a:p>
      </dgm:t>
    </dgm:pt>
    <dgm:pt modelId="{B7A24064-510B-4C59-92C3-CE7998A1DC92}">
      <dgm:prSet/>
      <dgm:spPr/>
      <dgm:t>
        <a:bodyPr/>
        <a:lstStyle/>
        <a:p>
          <a:r>
            <a:rPr lang="sk-SK"/>
            <a:t>Komplementári – nevkladajú do spoločnosti žiaden vklad, záväzky spoločnosti ručia celým svojím majetkom (spoločnosť môžu riadiť len oni ale v ostatných záležitostiach rozhodujú spoločne hlasovaním)</a:t>
          </a:r>
          <a:endParaRPr lang="en-US"/>
        </a:p>
      </dgm:t>
    </dgm:pt>
    <dgm:pt modelId="{C7C5DB70-BE03-435E-8D1E-688A0C3C6A57}" type="parTrans" cxnId="{AE3AAA20-A5D7-4D11-8B5A-CEDE652373F1}">
      <dgm:prSet/>
      <dgm:spPr/>
      <dgm:t>
        <a:bodyPr/>
        <a:lstStyle/>
        <a:p>
          <a:endParaRPr lang="en-US"/>
        </a:p>
      </dgm:t>
    </dgm:pt>
    <dgm:pt modelId="{AECCA6F0-E382-4276-BC77-F6DDAF0BB171}" type="sibTrans" cxnId="{AE3AAA20-A5D7-4D11-8B5A-CEDE652373F1}">
      <dgm:prSet/>
      <dgm:spPr/>
      <dgm:t>
        <a:bodyPr/>
        <a:lstStyle/>
        <a:p>
          <a:endParaRPr lang="en-US"/>
        </a:p>
      </dgm:t>
    </dgm:pt>
    <dgm:pt modelId="{74852180-1AF6-44CF-BACD-058EF8939627}">
      <dgm:prSet/>
      <dgm:spPr/>
      <dgm:t>
        <a:bodyPr/>
        <a:lstStyle/>
        <a:p>
          <a:r>
            <a:rPr lang="sk-SK"/>
            <a:t>Komanditisti – sú povinní vložiť aspoň 250€ do spoločného vkladu, záväzky ručia do výšky nesplatenej časti vkladu</a:t>
          </a:r>
          <a:endParaRPr lang="en-US"/>
        </a:p>
      </dgm:t>
    </dgm:pt>
    <dgm:pt modelId="{AD85903E-771E-4493-8554-4CC5C1404F60}" type="parTrans" cxnId="{03AA993A-3B11-476F-B65B-B8717830B376}">
      <dgm:prSet/>
      <dgm:spPr/>
      <dgm:t>
        <a:bodyPr/>
        <a:lstStyle/>
        <a:p>
          <a:endParaRPr lang="en-US"/>
        </a:p>
      </dgm:t>
    </dgm:pt>
    <dgm:pt modelId="{C7885811-A60E-4E9E-A5DC-D4E14F31E4B3}" type="sibTrans" cxnId="{03AA993A-3B11-476F-B65B-B8717830B376}">
      <dgm:prSet/>
      <dgm:spPr/>
      <dgm:t>
        <a:bodyPr/>
        <a:lstStyle/>
        <a:p>
          <a:endParaRPr lang="en-US"/>
        </a:p>
      </dgm:t>
    </dgm:pt>
    <dgm:pt modelId="{6701B81E-A6F1-4969-ACE7-31A557C33B60}">
      <dgm:prSet/>
      <dgm:spPr/>
      <dgm:t>
        <a:bodyPr/>
        <a:lstStyle/>
        <a:p>
          <a:r>
            <a:rPr lang="sk-SK"/>
            <a:t>Čo sa týka zisku tak komplementári si delia zisk rovným dielom, ale komanditisti podľa výšky vkladu</a:t>
          </a:r>
          <a:endParaRPr lang="en-US"/>
        </a:p>
      </dgm:t>
    </dgm:pt>
    <dgm:pt modelId="{9D7CE09E-BCC1-4828-A27D-585C1F7C215B}" type="parTrans" cxnId="{B7449D8A-1595-4F89-A7D9-DB2A37FA963C}">
      <dgm:prSet/>
      <dgm:spPr/>
      <dgm:t>
        <a:bodyPr/>
        <a:lstStyle/>
        <a:p>
          <a:endParaRPr lang="en-US"/>
        </a:p>
      </dgm:t>
    </dgm:pt>
    <dgm:pt modelId="{837E9113-6738-4979-AED1-C95020A0F6B3}" type="sibTrans" cxnId="{B7449D8A-1595-4F89-A7D9-DB2A37FA963C}">
      <dgm:prSet/>
      <dgm:spPr/>
      <dgm:t>
        <a:bodyPr/>
        <a:lstStyle/>
        <a:p>
          <a:endParaRPr lang="en-US"/>
        </a:p>
      </dgm:t>
    </dgm:pt>
    <dgm:pt modelId="{2C4B1D69-82F7-4547-952D-1E7CB45E3986}" type="pres">
      <dgm:prSet presAssocID="{27345505-E5B2-4BD8-8D48-C2AFD6A3AD80}" presName="linear" presStyleCnt="0">
        <dgm:presLayoutVars>
          <dgm:animLvl val="lvl"/>
          <dgm:resizeHandles val="exact"/>
        </dgm:presLayoutVars>
      </dgm:prSet>
      <dgm:spPr/>
    </dgm:pt>
    <dgm:pt modelId="{171D477A-6B6F-49FA-90A7-891B0FC5069F}" type="pres">
      <dgm:prSet presAssocID="{5F01EB93-9765-43A6-B891-F97DE084BD3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FB4FDFF-D22A-4BDB-BDC4-0056992587F9}" type="pres">
      <dgm:prSet presAssocID="{64009A5B-64A4-4AF8-9822-D07BB45DAC36}" presName="spacer" presStyleCnt="0"/>
      <dgm:spPr/>
    </dgm:pt>
    <dgm:pt modelId="{3BE03FAA-01E5-46CE-9539-23F3738730A4}" type="pres">
      <dgm:prSet presAssocID="{B7A24064-510B-4C59-92C3-CE7998A1DC9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B5E4CCC-8320-4D32-B648-C05FA76CAAE2}" type="pres">
      <dgm:prSet presAssocID="{AECCA6F0-E382-4276-BC77-F6DDAF0BB171}" presName="spacer" presStyleCnt="0"/>
      <dgm:spPr/>
    </dgm:pt>
    <dgm:pt modelId="{B0B922BC-4CEE-4B47-8142-EB3836DA8C81}" type="pres">
      <dgm:prSet presAssocID="{74852180-1AF6-44CF-BACD-058EF893962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B538979-6F13-41F3-A68C-0574CD257ABB}" type="pres">
      <dgm:prSet presAssocID="{C7885811-A60E-4E9E-A5DC-D4E14F31E4B3}" presName="spacer" presStyleCnt="0"/>
      <dgm:spPr/>
    </dgm:pt>
    <dgm:pt modelId="{5588E5EC-4E72-4443-9555-84D4C803F8EA}" type="pres">
      <dgm:prSet presAssocID="{6701B81E-A6F1-4969-ACE7-31A557C33B6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E3AAA20-A5D7-4D11-8B5A-CEDE652373F1}" srcId="{27345505-E5B2-4BD8-8D48-C2AFD6A3AD80}" destId="{B7A24064-510B-4C59-92C3-CE7998A1DC92}" srcOrd="1" destOrd="0" parTransId="{C7C5DB70-BE03-435E-8D1E-688A0C3C6A57}" sibTransId="{AECCA6F0-E382-4276-BC77-F6DDAF0BB171}"/>
    <dgm:cxn modelId="{69F1A430-C6D1-4D7D-911F-8185E2F251CA}" type="presOf" srcId="{74852180-1AF6-44CF-BACD-058EF8939627}" destId="{B0B922BC-4CEE-4B47-8142-EB3836DA8C81}" srcOrd="0" destOrd="0" presId="urn:microsoft.com/office/officeart/2005/8/layout/vList2"/>
    <dgm:cxn modelId="{03AA993A-3B11-476F-B65B-B8717830B376}" srcId="{27345505-E5B2-4BD8-8D48-C2AFD6A3AD80}" destId="{74852180-1AF6-44CF-BACD-058EF8939627}" srcOrd="2" destOrd="0" parTransId="{AD85903E-771E-4493-8554-4CC5C1404F60}" sibTransId="{C7885811-A60E-4E9E-A5DC-D4E14F31E4B3}"/>
    <dgm:cxn modelId="{64FC4975-F8CB-4DFD-A55A-1917B944D7D0}" type="presOf" srcId="{6701B81E-A6F1-4969-ACE7-31A557C33B60}" destId="{5588E5EC-4E72-4443-9555-84D4C803F8EA}" srcOrd="0" destOrd="0" presId="urn:microsoft.com/office/officeart/2005/8/layout/vList2"/>
    <dgm:cxn modelId="{BDF68F79-0173-4B0E-9BA1-4874492A6044}" type="presOf" srcId="{B7A24064-510B-4C59-92C3-CE7998A1DC92}" destId="{3BE03FAA-01E5-46CE-9539-23F3738730A4}" srcOrd="0" destOrd="0" presId="urn:microsoft.com/office/officeart/2005/8/layout/vList2"/>
    <dgm:cxn modelId="{B7449D8A-1595-4F89-A7D9-DB2A37FA963C}" srcId="{27345505-E5B2-4BD8-8D48-C2AFD6A3AD80}" destId="{6701B81E-A6F1-4969-ACE7-31A557C33B60}" srcOrd="3" destOrd="0" parTransId="{9D7CE09E-BCC1-4828-A27D-585C1F7C215B}" sibTransId="{837E9113-6738-4979-AED1-C95020A0F6B3}"/>
    <dgm:cxn modelId="{EF6427A3-5482-43C3-91FC-881500870596}" srcId="{27345505-E5B2-4BD8-8D48-C2AFD6A3AD80}" destId="{5F01EB93-9765-43A6-B891-F97DE084BD34}" srcOrd="0" destOrd="0" parTransId="{2B7160FA-F769-4D6E-93E1-A20CF0FC6598}" sibTransId="{64009A5B-64A4-4AF8-9822-D07BB45DAC36}"/>
    <dgm:cxn modelId="{44276ECD-70CE-4D4F-841E-4D6E68FFC31E}" type="presOf" srcId="{5F01EB93-9765-43A6-B891-F97DE084BD34}" destId="{171D477A-6B6F-49FA-90A7-891B0FC5069F}" srcOrd="0" destOrd="0" presId="urn:microsoft.com/office/officeart/2005/8/layout/vList2"/>
    <dgm:cxn modelId="{FF4249E7-1842-46E2-B32D-99BFDB6E8696}" type="presOf" srcId="{27345505-E5B2-4BD8-8D48-C2AFD6A3AD80}" destId="{2C4B1D69-82F7-4547-952D-1E7CB45E3986}" srcOrd="0" destOrd="0" presId="urn:microsoft.com/office/officeart/2005/8/layout/vList2"/>
    <dgm:cxn modelId="{B463F89A-2013-4ABF-8D15-F14C5D10F848}" type="presParOf" srcId="{2C4B1D69-82F7-4547-952D-1E7CB45E3986}" destId="{171D477A-6B6F-49FA-90A7-891B0FC5069F}" srcOrd="0" destOrd="0" presId="urn:microsoft.com/office/officeart/2005/8/layout/vList2"/>
    <dgm:cxn modelId="{ABA0CE49-3E51-4AAF-9BF6-7743ACD24734}" type="presParOf" srcId="{2C4B1D69-82F7-4547-952D-1E7CB45E3986}" destId="{0FB4FDFF-D22A-4BDB-BDC4-0056992587F9}" srcOrd="1" destOrd="0" presId="urn:microsoft.com/office/officeart/2005/8/layout/vList2"/>
    <dgm:cxn modelId="{11FD93BF-7A08-4082-BD03-D22CC6C53949}" type="presParOf" srcId="{2C4B1D69-82F7-4547-952D-1E7CB45E3986}" destId="{3BE03FAA-01E5-46CE-9539-23F3738730A4}" srcOrd="2" destOrd="0" presId="urn:microsoft.com/office/officeart/2005/8/layout/vList2"/>
    <dgm:cxn modelId="{5F39FC62-747B-46B5-905A-7B80B135D8E0}" type="presParOf" srcId="{2C4B1D69-82F7-4547-952D-1E7CB45E3986}" destId="{EB5E4CCC-8320-4D32-B648-C05FA76CAAE2}" srcOrd="3" destOrd="0" presId="urn:microsoft.com/office/officeart/2005/8/layout/vList2"/>
    <dgm:cxn modelId="{7407D166-E748-480A-B523-3384774E432B}" type="presParOf" srcId="{2C4B1D69-82F7-4547-952D-1E7CB45E3986}" destId="{B0B922BC-4CEE-4B47-8142-EB3836DA8C81}" srcOrd="4" destOrd="0" presId="urn:microsoft.com/office/officeart/2005/8/layout/vList2"/>
    <dgm:cxn modelId="{2224419D-60A1-47D8-8AFD-BEED18775F74}" type="presParOf" srcId="{2C4B1D69-82F7-4547-952D-1E7CB45E3986}" destId="{5B538979-6F13-41F3-A68C-0574CD257ABB}" srcOrd="5" destOrd="0" presId="urn:microsoft.com/office/officeart/2005/8/layout/vList2"/>
    <dgm:cxn modelId="{EFADABEF-CE1A-4E30-B07C-DB17F43868D9}" type="presParOf" srcId="{2C4B1D69-82F7-4547-952D-1E7CB45E3986}" destId="{5588E5EC-4E72-4443-9555-84D4C803F8E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D477A-6B6F-49FA-90A7-891B0FC5069F}">
      <dsp:nvSpPr>
        <dsp:cNvPr id="0" name=""/>
        <dsp:cNvSpPr/>
      </dsp:nvSpPr>
      <dsp:spPr>
        <a:xfrm>
          <a:off x="0" y="288885"/>
          <a:ext cx="5889686" cy="114864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700" kern="1200"/>
            <a:t>Je to spoločnosť, ktorú tvoria 2 typy spoločníkov (komplementári a komanditisti)</a:t>
          </a:r>
          <a:endParaRPr lang="en-US" sz="1700" kern="1200"/>
        </a:p>
      </dsp:txBody>
      <dsp:txXfrm>
        <a:off x="56072" y="344957"/>
        <a:ext cx="5777542" cy="1036503"/>
      </dsp:txXfrm>
    </dsp:sp>
    <dsp:sp modelId="{3BE03FAA-01E5-46CE-9539-23F3738730A4}">
      <dsp:nvSpPr>
        <dsp:cNvPr id="0" name=""/>
        <dsp:cNvSpPr/>
      </dsp:nvSpPr>
      <dsp:spPr>
        <a:xfrm>
          <a:off x="0" y="1486492"/>
          <a:ext cx="5889686" cy="1148647"/>
        </a:xfrm>
        <a:prstGeom prst="roundRect">
          <a:avLst/>
        </a:prstGeom>
        <a:solidFill>
          <a:schemeClr val="accent2">
            <a:hueOff val="2644190"/>
            <a:satOff val="-8074"/>
            <a:lumOff val="85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700" kern="1200"/>
            <a:t>Komplementári – nevkladajú do spoločnosti žiaden vklad, záväzky spoločnosti ručia celým svojím majetkom (spoločnosť môžu riadiť len oni ale v ostatných záležitostiach rozhodujú spoločne hlasovaním)</a:t>
          </a:r>
          <a:endParaRPr lang="en-US" sz="1700" kern="1200"/>
        </a:p>
      </dsp:txBody>
      <dsp:txXfrm>
        <a:off x="56072" y="1542564"/>
        <a:ext cx="5777542" cy="1036503"/>
      </dsp:txXfrm>
    </dsp:sp>
    <dsp:sp modelId="{B0B922BC-4CEE-4B47-8142-EB3836DA8C81}">
      <dsp:nvSpPr>
        <dsp:cNvPr id="0" name=""/>
        <dsp:cNvSpPr/>
      </dsp:nvSpPr>
      <dsp:spPr>
        <a:xfrm>
          <a:off x="0" y="2684100"/>
          <a:ext cx="5889686" cy="1148647"/>
        </a:xfrm>
        <a:prstGeom prst="roundRect">
          <a:avLst/>
        </a:prstGeom>
        <a:solidFill>
          <a:schemeClr val="accent2">
            <a:hueOff val="5288380"/>
            <a:satOff val="-16149"/>
            <a:lumOff val="169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700" kern="1200"/>
            <a:t>Komanditisti – sú povinní vložiť aspoň 250€ do spoločného vkladu, záväzky ručia do výšky nesplatenej časti vkladu</a:t>
          </a:r>
          <a:endParaRPr lang="en-US" sz="1700" kern="1200"/>
        </a:p>
      </dsp:txBody>
      <dsp:txXfrm>
        <a:off x="56072" y="2740172"/>
        <a:ext cx="5777542" cy="1036503"/>
      </dsp:txXfrm>
    </dsp:sp>
    <dsp:sp modelId="{5588E5EC-4E72-4443-9555-84D4C803F8EA}">
      <dsp:nvSpPr>
        <dsp:cNvPr id="0" name=""/>
        <dsp:cNvSpPr/>
      </dsp:nvSpPr>
      <dsp:spPr>
        <a:xfrm>
          <a:off x="0" y="3881708"/>
          <a:ext cx="5889686" cy="1148647"/>
        </a:xfrm>
        <a:prstGeom prst="roundRect">
          <a:avLst/>
        </a:prstGeom>
        <a:solidFill>
          <a:schemeClr val="accent2">
            <a:hueOff val="7932569"/>
            <a:satOff val="-24223"/>
            <a:lumOff val="25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700" kern="1200"/>
            <a:t>Čo sa týka zisku tak komplementári si delia zisk rovným dielom, ale komanditisti podľa výšky vkladu</a:t>
          </a:r>
          <a:endParaRPr lang="en-US" sz="1700" kern="1200"/>
        </a:p>
      </dsp:txBody>
      <dsp:txXfrm>
        <a:off x="56072" y="3937780"/>
        <a:ext cx="5777542" cy="1036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53858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3481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00221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599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0985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54496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245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7664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7353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18723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9239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4689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DEF03D-40D3-4D31-9600-66BDBC161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3785" y="1714612"/>
            <a:ext cx="5518066" cy="2268559"/>
          </a:xfrm>
        </p:spPr>
        <p:txBody>
          <a:bodyPr>
            <a:normAutofit fontScale="90000"/>
          </a:bodyPr>
          <a:lstStyle/>
          <a:p>
            <a:pPr algn="ctr"/>
            <a:r>
              <a:rPr lang="pl-PL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Právne formy podnikania v SR </a:t>
            </a:r>
            <a:endParaRPr lang="sk-SK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8CB31AD-0B0D-DFB0-7391-9431DDE4D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3785" y="3983171"/>
            <a:ext cx="5357600" cy="1160213"/>
          </a:xfrm>
        </p:spPr>
        <p:txBody>
          <a:bodyPr/>
          <a:lstStyle/>
          <a:p>
            <a:pPr algn="ctr"/>
            <a:r>
              <a:rPr lang="sk-SK" dirty="0"/>
              <a:t>Alex Hajas 3.B</a:t>
            </a:r>
          </a:p>
        </p:txBody>
      </p:sp>
    </p:spTree>
    <p:extLst>
      <p:ext uri="{BB962C8B-B14F-4D97-AF65-F5344CB8AC3E}">
        <p14:creationId xmlns:p14="http://schemas.microsoft.com/office/powerpoint/2010/main" val="3502444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4A1565-B7E1-4C59-84A2-5831F1160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8B134C-47B2-49B8-B810-2931B20EA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50BD34-8417-42DB-BEA7-96B1E4156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E04A24D-ECF7-4024-BAC2-981BA69C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C3D135-9831-45A9-8FBE-2A2548C8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375ABF-52E0-4C78-B2CF-0A949D7D8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FC04CDD-E94A-36BA-8F56-F7A5C72CE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r>
              <a:rPr lang="sk-SK" sz="1800"/>
              <a:t>Zisk sa delí medzi spoločníkov rovným dielom</a:t>
            </a:r>
          </a:p>
          <a:p>
            <a:r>
              <a:rPr lang="sk-SK" sz="1800"/>
              <a:t>Zruší sa buď likvidáciou, alebo bez nej</a:t>
            </a:r>
          </a:p>
          <a:p>
            <a:r>
              <a:rPr lang="sk-SK" sz="1800"/>
              <a:t>Zánik – vymazaním z OR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5F5FFD3C-9107-8AAE-3498-A4D0F8439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68" y="2510569"/>
            <a:ext cx="3994617" cy="183752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4BB1BDF-EAFF-49B6-ABF3-7F9B3201C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45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5617FE-C08B-48ED-918D-23B922038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CF5C8-EC2B-40AD-81BF-A66A059E3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F8968F-0460-47B4-90FA-E3D3AD663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25B37D9-BF8F-4A6E-A59A-1573BC0F4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04FACE-81BE-43B8-B14B-1C9DE2275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3220D3-7CD4-4BB8-989A-00E976F14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D796E16-1C2F-0981-3A97-15EDB59E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sk-SK" b="1"/>
              <a:t>Akciová spoločnosť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97CBB80-9F49-5286-8983-4AEC68F01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908167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sk-SK" sz="1200"/>
              <a:t>Je to spoločnosť, ktorej základné imanie je rozvrhnuté na určitý počet akcii s určitou menovitou hodnotou</a:t>
            </a:r>
          </a:p>
          <a:p>
            <a:pPr>
              <a:lnSpc>
                <a:spcPct val="110000"/>
              </a:lnSpc>
            </a:pPr>
            <a:r>
              <a:rPr lang="sk-SK" sz="1200"/>
              <a:t>Akcia – je to cenný papier, ktorý je dokladom o kapitálovej účasti v spoločnosti</a:t>
            </a:r>
          </a:p>
          <a:p>
            <a:pPr>
              <a:lnSpc>
                <a:spcPct val="110000"/>
              </a:lnSpc>
            </a:pPr>
            <a:r>
              <a:rPr lang="sk-SK" sz="1200"/>
              <a:t>Práva a povinnosti akcionára: práva - (právo podieľať sa na riadení spoločnosti, na podiel na zisku – dividendu, na podiel na likvidačnom zostatku), povinnosť – splatiť hodnotu akcii</a:t>
            </a:r>
          </a:p>
          <a:p>
            <a:pPr>
              <a:lnSpc>
                <a:spcPct val="110000"/>
              </a:lnSpc>
            </a:pPr>
            <a:r>
              <a:rPr lang="sk-SK" sz="1200"/>
              <a:t>Kurz akcie je trhová cena, za ktorú sa akcia predáva alebo kupuje na burze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0AB48CB4-4A45-B0A1-973F-DBB4F4B76A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006" b="-2"/>
          <a:stretch/>
        </p:blipFill>
        <p:spPr>
          <a:xfrm>
            <a:off x="5432992" y="2348779"/>
            <a:ext cx="4818974" cy="337346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DA6A5E4-5476-47B9-8B91-5A041824A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24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99C1116-0F49-636A-FBB6-137742ED6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sk-SK" sz="4800" b="1"/>
              <a:t>Druhy a členenie akcii 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9557774-CDDD-E365-D338-AC6EBA0E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r>
              <a:rPr lang="sk-SK" sz="1600"/>
              <a:t>Akcia na meno – obsahuje meno majiteľa akcie, prevod akcie sa robí záznamom na rube akcie (rubopisom), a.s. si vedie zoznam akcionárov na meno</a:t>
            </a:r>
          </a:p>
          <a:p>
            <a:r>
              <a:rPr lang="sk-SK" sz="1600"/>
              <a:t>Akcie na doručiteľa – nie je na nej uvedené meno majiteľa, vlastníkom akcie je držiteľ</a:t>
            </a:r>
          </a:p>
          <a:p>
            <a:r>
              <a:rPr lang="sk-SK" sz="1600"/>
              <a:t>Podľa členenia práv ich delíme na: kmeňové a prioritné akcie</a:t>
            </a:r>
          </a:p>
          <a:p>
            <a:r>
              <a:rPr lang="sk-SK" sz="1600"/>
              <a:t>Kmeňové sú akcie, s ktorými sú spojené len zákl. práva akcionára</a:t>
            </a:r>
          </a:p>
          <a:p>
            <a:r>
              <a:rPr lang="sk-SK" sz="1600"/>
              <a:t>Prioritné sú s nimi spojené prednostné práva na dividendu, ale držiteľ nemôže hlasovať na valnom zhromaždení</a:t>
            </a:r>
          </a:p>
        </p:txBody>
      </p:sp>
    </p:spTree>
    <p:extLst>
      <p:ext uri="{BB962C8B-B14F-4D97-AF65-F5344CB8AC3E}">
        <p14:creationId xmlns:p14="http://schemas.microsoft.com/office/powerpoint/2010/main" val="2380569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8383CBE-1B8A-E0EC-96D8-FAA77E6F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sk-SK" sz="4800" b="1"/>
              <a:t>Založenie 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1A81DE2-AC22-36D9-A3E5-AFC6954D0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r>
              <a:rPr lang="sk-SK" sz="1600"/>
              <a:t>a.s. môže založiť: 1 zakladateľ, ak sa jedná o PO, inak aspoň 2</a:t>
            </a:r>
          </a:p>
          <a:p>
            <a:r>
              <a:rPr lang="sk-SK" sz="1600"/>
              <a:t>Spôsoby založenia a.s. sú: bez výzvy a s výzvou na upisovanie akcii</a:t>
            </a:r>
          </a:p>
          <a:p>
            <a:r>
              <a:rPr lang="sk-SK" sz="1600"/>
              <a:t>Bez upisovania akcii – ak sa zakladatelia dohodli, že splatia celé ZI tak sa nevyžaduje výzva na upisovanie akcii, ani konanie ustanovujúceho valného zhromaždenia</a:t>
            </a:r>
          </a:p>
          <a:p>
            <a:r>
              <a:rPr lang="sk-SK" sz="1600"/>
              <a:t>S upisovaním akcii – týmto spôsobom zakladatelia získavajú základné imanie spol., ak na nich nestačia ich vlastné vklady, upisovanie predstavuje záväzok upisovateľa splatiť hodnotu upísaných akcii v peniazoch, výzva na upisovanie akcii sa musí vopred zverejniť</a:t>
            </a:r>
          </a:p>
        </p:txBody>
      </p:sp>
    </p:spTree>
    <p:extLst>
      <p:ext uri="{BB962C8B-B14F-4D97-AF65-F5344CB8AC3E}">
        <p14:creationId xmlns:p14="http://schemas.microsoft.com/office/powerpoint/2010/main" val="3319665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C534DF44-46F8-D0CA-6E65-F6C5B7A545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12146" r="-1" b="3265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C728CCE-673B-7758-F5C5-9FF31AF6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579" y="2052116"/>
            <a:ext cx="7959560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sk-SK" dirty="0"/>
              <a:t>Vzniká zápisom do OR, môže vzniknúť len vtedy ak bola upísaní celá hodnota ZI a bolo splatených aspoň 30% vkladov</a:t>
            </a:r>
            <a:endParaRPr lang="sk-SK"/>
          </a:p>
          <a:p>
            <a:pPr>
              <a:lnSpc>
                <a:spcPct val="110000"/>
              </a:lnSpc>
            </a:pPr>
            <a:r>
              <a:rPr lang="sk-SK" dirty="0"/>
              <a:t>Výška ZI je minimálne 25 000€</a:t>
            </a:r>
            <a:endParaRPr lang="sk-SK"/>
          </a:p>
          <a:p>
            <a:pPr>
              <a:lnSpc>
                <a:spcPct val="110000"/>
              </a:lnSpc>
            </a:pPr>
            <a:r>
              <a:rPr lang="sk-SK"/>
              <a:t>Rezervný fond </a:t>
            </a:r>
            <a:r>
              <a:rPr lang="sk-SK" dirty="0"/>
              <a:t>– pri vzniku najmenej 10% zo ZI, každoročne najmenej 10% z ČZ a kým RF nedosiahne výšku najmenej 20% ZI</a:t>
            </a:r>
            <a:endParaRPr lang="sk-SK"/>
          </a:p>
          <a:p>
            <a:pPr>
              <a:lnSpc>
                <a:spcPct val="110000"/>
              </a:lnSpc>
            </a:pPr>
            <a:r>
              <a:rPr lang="sk-SK" dirty="0"/>
              <a:t>Ručí sa celým svojím majetkom, akcionár neručí za záväzky </a:t>
            </a:r>
            <a:r>
              <a:rPr lang="sk-SK" dirty="0" err="1"/>
              <a:t>a.s</a:t>
            </a:r>
            <a:r>
              <a:rPr lang="sk-SK" dirty="0"/>
              <a:t>.</a:t>
            </a:r>
            <a:endParaRPr lang="sk-SK"/>
          </a:p>
          <a:p>
            <a:pPr>
              <a:lnSpc>
                <a:spcPct val="110000"/>
              </a:lnSpc>
            </a:pPr>
            <a:r>
              <a:rPr lang="sk-SK"/>
              <a:t>Orgány </a:t>
            </a:r>
            <a:r>
              <a:rPr lang="sk-SK" err="1"/>
              <a:t>a.s</a:t>
            </a:r>
            <a:r>
              <a:rPr lang="sk-SK"/>
              <a:t>. sú: </a:t>
            </a:r>
            <a:r>
              <a:rPr lang="sk-SK" dirty="0"/>
              <a:t>Valné zhromaždenie, Predstavenstvo a Dozorná rada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43354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C665313-0474-92E2-DCEE-9DDF71ED9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sk-SK" sz="4800" b="1"/>
              <a:t>Zrušenie a zánik a.s.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BAC9AEF-5812-E894-06CF-A1A54C62F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r>
              <a:rPr lang="sk-SK" sz="1600"/>
              <a:t>Zrušenie – rozhoduje o ňom valné zhromaždenie 2/3 väčšinou hlasov</a:t>
            </a:r>
          </a:p>
          <a:p>
            <a:r>
              <a:rPr lang="sk-SK" sz="1600"/>
              <a:t>Zánik – výmazom z obchodného registra</a:t>
            </a:r>
          </a:p>
        </p:txBody>
      </p:sp>
    </p:spTree>
    <p:extLst>
      <p:ext uri="{BB962C8B-B14F-4D97-AF65-F5344CB8AC3E}">
        <p14:creationId xmlns:p14="http://schemas.microsoft.com/office/powerpoint/2010/main" val="233229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D59013A-018A-CDEF-4DF0-1D04C38B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sk-SK" b="1"/>
              <a:t>Spoločnosť s ručením obdmedzeným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6395C76A-15A0-C099-D968-12EB3031B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sk-SK" sz="1600"/>
              <a:t>Založenie: zakladá sa spoločenskou zmluvou, ak je viac spoločníkov v prípade 1 spoločníka tak sa zakladá v zakladateľskej listine</a:t>
            </a:r>
          </a:p>
          <a:p>
            <a:pPr>
              <a:lnSpc>
                <a:spcPct val="110000"/>
              </a:lnSpc>
            </a:pPr>
            <a:r>
              <a:rPr lang="sk-SK" sz="1600"/>
              <a:t>Vzniká dňom zápisu do OR</a:t>
            </a:r>
          </a:p>
          <a:p>
            <a:pPr>
              <a:lnSpc>
                <a:spcPct val="110000"/>
              </a:lnSpc>
            </a:pPr>
            <a:r>
              <a:rPr lang="sk-SK" sz="1600"/>
              <a:t>Financovanie: ZI tvorí súhrn vkladov spoločníkov a min. výška ZI je 5000€ a min. vklad spoločníka je 750€</a:t>
            </a:r>
          </a:p>
          <a:p>
            <a:pPr>
              <a:lnSpc>
                <a:spcPct val="110000"/>
              </a:lnSpc>
            </a:pPr>
            <a:r>
              <a:rPr lang="sk-SK" sz="1600"/>
              <a:t>Spoločníci ručia obmedzene do výšky svojho nesplateného vkladu zapísaného do OR, ale spoločnosť ručí za záväzky celým svojím majetkom</a:t>
            </a:r>
          </a:p>
          <a:p>
            <a:pPr>
              <a:lnSpc>
                <a:spcPct val="110000"/>
              </a:lnSpc>
            </a:pPr>
            <a:r>
              <a:rPr lang="sk-SK" sz="1600"/>
              <a:t>Orgány s. r. o. : valné zhromaždenie, dozorná rada a štatutárny orgán</a:t>
            </a:r>
          </a:p>
          <a:p>
            <a:pPr>
              <a:lnSpc>
                <a:spcPct val="110000"/>
              </a:lnSpc>
            </a:pPr>
            <a:endParaRPr lang="sk-SK" sz="1600"/>
          </a:p>
        </p:txBody>
      </p:sp>
    </p:spTree>
    <p:extLst>
      <p:ext uri="{BB962C8B-B14F-4D97-AF65-F5344CB8AC3E}">
        <p14:creationId xmlns:p14="http://schemas.microsoft.com/office/powerpoint/2010/main" val="2647162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0E99DB-69B1-42D9-9A2E-A196302E0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A1367E-049C-45E5-9C32-CC32DCEAE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174" y="0"/>
            <a:ext cx="9590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398C3F0-AFEB-897B-235A-E5F2C37C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256" y="326017"/>
            <a:ext cx="7974851" cy="1077229"/>
          </a:xfrm>
        </p:spPr>
        <p:txBody>
          <a:bodyPr anchor="b">
            <a:normAutofit/>
          </a:bodyPr>
          <a:lstStyle/>
          <a:p>
            <a:r>
              <a:rPr lang="sk-SK" sz="4000" b="1"/>
              <a:t>Rozdelenie a rezervný fond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E163745-C480-95BA-A2CD-2A92880CD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61" y="1591733"/>
            <a:ext cx="7710141" cy="4684887"/>
          </a:xfrm>
        </p:spPr>
        <p:txBody>
          <a:bodyPr anchor="ctr">
            <a:normAutofit/>
          </a:bodyPr>
          <a:lstStyle/>
          <a:p>
            <a:r>
              <a:rPr lang="sk-SK" dirty="0"/>
              <a:t>Rozdelenie zisku je v pomere k splateným vkladom, takto podľa splatených vkladoch spoločníkov sa delí zisk, ale aj strata</a:t>
            </a:r>
          </a:p>
          <a:p>
            <a:r>
              <a:rPr lang="sk-SK" dirty="0"/>
              <a:t>Rezervný fond – s. r. o. je povinná ho tvoriť podľa OZ, môže sa vytvoriť už pri vzniku spol., ak sa nevytvorí hneď tak spol. je povinná ho vytvoriť najmenej vo výške 5% z čistého zisku, prídel do zákonného rezervného fondu je povinná s. r. o. uskutočniť vždy pri rozdelení zisku, až kým nedosiahne 10% ZI</a:t>
            </a:r>
          </a:p>
        </p:txBody>
      </p:sp>
    </p:spTree>
    <p:extLst>
      <p:ext uri="{BB962C8B-B14F-4D97-AF65-F5344CB8AC3E}">
        <p14:creationId xmlns:p14="http://schemas.microsoft.com/office/powerpoint/2010/main" val="2341043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5617FE-C08B-48ED-918D-23B922038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CF5C8-EC2B-40AD-81BF-A66A059E3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F8968F-0460-47B4-90FA-E3D3AD663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25B37D9-BF8F-4A6E-A59A-1573BC0F4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04FACE-81BE-43B8-B14B-1C9DE2275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3220D3-7CD4-4BB8-989A-00E976F14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04609B0-6411-423E-82D8-0E16A1125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sk-SK" b="1"/>
              <a:t>Zrušenie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E888E70-655A-224F-D999-E27AF8672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908167" cy="3997828"/>
          </a:xfrm>
        </p:spPr>
        <p:txBody>
          <a:bodyPr>
            <a:normAutofit/>
          </a:bodyPr>
          <a:lstStyle/>
          <a:p>
            <a:r>
              <a:rPr lang="sk-SK" sz="1600"/>
              <a:t>Zrušenie je možné bez likvidácie alebo aj s likvidáciou v prípade likvidačného zostatku, majú spoločníci nárok na podiel príslušnej časti podľa splatených vkladov, s. r. o. zaniká vymazaním z OR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67AD149A-F465-1BB6-03DD-4CE72B1C53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37" r="23795" b="2"/>
          <a:stretch/>
        </p:blipFill>
        <p:spPr>
          <a:xfrm>
            <a:off x="5432992" y="2348779"/>
            <a:ext cx="4818974" cy="337346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DA6A5E4-5476-47B9-8B91-5A041824A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89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6D6E78A-07D1-3C32-FE63-89FC17B0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sk-SK" sz="4800" b="1"/>
              <a:t>Družstvá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EBEC4ED-04ED-9803-E2DB-FF019C7EB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r>
              <a:rPr lang="sk-SK" sz="1600"/>
              <a:t>Družstvo je jedna z právnych foriem definovaných v obchodnom zákonníku.</a:t>
            </a:r>
          </a:p>
          <a:p>
            <a:r>
              <a:rPr lang="sk-SK" sz="1600"/>
              <a:t>Vzniká tým spôsobom, že súkromní vlastníci dobrovoľne združia svoj majetok, aby ho mohli spoločne užívať.</a:t>
            </a:r>
          </a:p>
          <a:p>
            <a:r>
              <a:rPr lang="sk-SK" sz="1600"/>
              <a:t>Takto sa majetok stáva spoločným – družstevným vlastníctvom družstevníkov.</a:t>
            </a:r>
          </a:p>
          <a:p>
            <a:r>
              <a:rPr lang="sk-SK" sz="1600"/>
              <a:t>V našich podmienkach môže družstvo založiť minimálne 5 fyzických osôb (občanov) alebo dve právnické osoby. </a:t>
            </a:r>
          </a:p>
          <a:p>
            <a:r>
              <a:rPr lang="sk-SK" sz="1600"/>
              <a:t>Pri zakladaní družstva potrebujú kapitál minimálne 1 250 €.</a:t>
            </a:r>
          </a:p>
        </p:txBody>
      </p:sp>
    </p:spTree>
    <p:extLst>
      <p:ext uri="{BB962C8B-B14F-4D97-AF65-F5344CB8AC3E}">
        <p14:creationId xmlns:p14="http://schemas.microsoft.com/office/powerpoint/2010/main" val="3822932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5B21BE0C-170F-C4D8-655D-93FEC823BE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r="3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5B9760B-30C4-195C-826C-D36292F0A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sk-SK" b="1"/>
              <a:t>Čo to vlastne je?</a:t>
            </a:r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0E29636-D35F-4243-29AF-5479CDB49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579" y="2052116"/>
            <a:ext cx="7959560" cy="3997828"/>
          </a:xfrm>
        </p:spPr>
        <p:txBody>
          <a:bodyPr>
            <a:normAutofit/>
          </a:bodyPr>
          <a:lstStyle/>
          <a:p>
            <a:r>
              <a:rPr lang="sk-SK"/>
              <a:t>Predstavuje pravidla, podľa ktorých sa musí podnikateľ riadiť</a:t>
            </a:r>
          </a:p>
          <a:p>
            <a:r>
              <a:rPr lang="sk-SK"/>
              <a:t>Základné právne formy podnikania s právnou subjektivitou delíme na: verejné podniky (ziskové a neziskové), podniky jednotlivcov (živnosti a ostatné súkromné podniky), obchodné spoločnosti (osobné a kapitálové) a družstvá</a:t>
            </a:r>
          </a:p>
          <a:p>
            <a:r>
              <a:rPr lang="sk-SK"/>
              <a:t>Základné právne formy podnikania bez právnej subjektivity delíme na: tiché spoločenstvo a združenie osôb na spoločné podnikanie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81756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173A80B-00A2-A770-0773-80821810B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480" y="704143"/>
            <a:ext cx="9181286" cy="3997828"/>
          </a:xfrm>
        </p:spPr>
        <p:txBody>
          <a:bodyPr/>
          <a:lstStyle/>
          <a:p>
            <a:r>
              <a:rPr lang="pl-PL" dirty="0"/>
              <a:t>Družstvo je právnickou osobou a zapisuje sa do obchodného registra.</a:t>
            </a:r>
          </a:p>
          <a:p>
            <a:r>
              <a:rPr lang="sk-SK" dirty="0"/>
              <a:t>Za svoje záväzky družstvo zodpovedá celým svojím majetkom. Jednotliví členovia však za záväzky družstva neručia.</a:t>
            </a:r>
            <a:endParaRPr lang="pl-PL" dirty="0"/>
          </a:p>
          <a:p>
            <a:r>
              <a:rPr lang="sk-SK" dirty="0"/>
              <a:t>Družstvo navonok zastupujú minimálne dvaja štatutári.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9A46B2B7-4047-2545-E6C0-4AAAFAABD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50" y="4016921"/>
            <a:ext cx="3749615" cy="2500964"/>
          </a:xfrm>
          <a:prstGeom prst="rect">
            <a:avLst/>
          </a:prstGeom>
        </p:spPr>
      </p:pic>
      <p:pic>
        <p:nvPicPr>
          <p:cNvPr id="5" name="Obrázok 4">
            <a:extLst>
              <a:ext uri="{FF2B5EF4-FFF2-40B4-BE49-F238E27FC236}">
                <a16:creationId xmlns:a16="http://schemas.microsoft.com/office/drawing/2014/main" id="{6FB6061A-2175-B66D-7765-F530D5EA5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957" y="4016921"/>
            <a:ext cx="3431516" cy="250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78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49A0C8-4DD4-4ABB-A614-232847765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6A325A-2919-4123-9174-54EABC5A0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0E82CC2-31B4-4592-9C30-6A975D5D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8CE383-5E7E-4B66-B52A-B492AE0F1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185A96-18D7-4084-8117-F60559EB2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34A425-32DC-4467-9A4A-9176EC369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F53389-3CCE-4DFA-9F44-1093CA4DB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40E99DB-69B1-42D9-9A2E-A196302E0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DFF115-119D-479E-9D15-475C47026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A1367E-049C-45E5-9C32-CC32DCEAE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174" y="0"/>
            <a:ext cx="9590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E30491FD-A650-9F70-56FD-EA99C935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284" y="487443"/>
            <a:ext cx="8513100" cy="51178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8800"/>
              <a:t>Ďakujem za pozornosť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1CAA8C-D8F1-4D3B-87B4-4B17F3E28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5674" y="0"/>
            <a:ext cx="27432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5500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Študent a živnosť. Aké odvody treba platiť? - Firmáreň.sk">
            <a:extLst>
              <a:ext uri="{FF2B5EF4-FFF2-40B4-BE49-F238E27FC236}">
                <a16:creationId xmlns:a16="http://schemas.microsoft.com/office/drawing/2014/main" id="{9BA2D8A1-7ABE-970A-0BF1-5269B322D0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91DFD35-F178-7ECE-DC94-D0A6B76F5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sk-SK" b="1"/>
              <a:t>Živnosti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14CEA25-EC18-3EE4-FD31-3AB93F9E1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579" y="2052116"/>
            <a:ext cx="7959560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l-PL" sz="1900"/>
              <a:t>Najrozšírenejšia forma podnikania v SR</a:t>
            </a:r>
          </a:p>
          <a:p>
            <a:pPr>
              <a:lnSpc>
                <a:spcPct val="110000"/>
              </a:lnSpc>
            </a:pPr>
            <a:r>
              <a:rPr lang="sk-SK" sz="1900"/>
              <a:t>Živnostník si vlastný podnik riadi sám</a:t>
            </a:r>
          </a:p>
          <a:p>
            <a:pPr>
              <a:lnSpc>
                <a:spcPct val="110000"/>
              </a:lnSpc>
            </a:pPr>
            <a:r>
              <a:rPr lang="sk-SK" sz="1900"/>
              <a:t>Za záväzky podniku ručí neobmedzene celým svojim majetkom</a:t>
            </a:r>
          </a:p>
          <a:p>
            <a:pPr>
              <a:lnSpc>
                <a:spcPct val="110000"/>
              </a:lnSpc>
            </a:pPr>
            <a:r>
              <a:rPr lang="sk-SK" sz="1900"/>
              <a:t>Je to sústavná činnosť uskutočňovaná samostatne vo vlastnom mene a na vlastnú zodpovednosť </a:t>
            </a:r>
          </a:p>
          <a:p>
            <a:pPr>
              <a:lnSpc>
                <a:spcPct val="110000"/>
              </a:lnSpc>
            </a:pPr>
            <a:r>
              <a:rPr lang="sk-SK" sz="1900"/>
              <a:t>Hlavným účelom je dosiahnutie zisku za podmienok ustanovených živnostenským zákonom</a:t>
            </a:r>
          </a:p>
          <a:p>
            <a:pPr marL="6160" indent="0">
              <a:lnSpc>
                <a:spcPct val="110000"/>
              </a:lnSpc>
              <a:buNone/>
            </a:pPr>
            <a:r>
              <a:rPr lang="sk-SK" sz="1900"/>
              <a:t>Neživnostenské podnikanie – je to podnikateľská činnosť, na ktorú nie je potrebné ŽO (lekári, advokáti, daňoví poradcovia...)</a:t>
            </a:r>
          </a:p>
        </p:txBody>
      </p:sp>
    </p:spTree>
    <p:extLst>
      <p:ext uri="{BB962C8B-B14F-4D97-AF65-F5344CB8AC3E}">
        <p14:creationId xmlns:p14="http://schemas.microsoft.com/office/powerpoint/2010/main" val="813793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4C7F7D7-C324-175D-9CFD-B966256FD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sk-SK" sz="1200"/>
              <a:t>Živnosť môže založiť osoba staršia ako 18 rokov, ktorá je spôsobila na právne úkony a musí mať bezúhonnosť vo vzťahu k predmetu podnikania</a:t>
            </a:r>
          </a:p>
          <a:p>
            <a:pPr>
              <a:lnSpc>
                <a:spcPct val="110000"/>
              </a:lnSpc>
            </a:pPr>
            <a:r>
              <a:rPr lang="sk-SK" sz="1200"/>
              <a:t>Pre niektoré živnosti je potrebná aj predpísaná odborná alebo iná spôsobilosť</a:t>
            </a:r>
          </a:p>
          <a:p>
            <a:pPr>
              <a:lnSpc>
                <a:spcPct val="110000"/>
              </a:lnSpc>
            </a:pPr>
            <a:r>
              <a:rPr lang="sk-SK" sz="1200"/>
              <a:t>Živnosti delíme na: remeselné, viazané a voľné</a:t>
            </a:r>
          </a:p>
          <a:p>
            <a:pPr>
              <a:lnSpc>
                <a:spcPct val="110000"/>
              </a:lnSpc>
            </a:pPr>
            <a:r>
              <a:rPr lang="sk-SK" sz="1200"/>
              <a:t>Remeselné – je potrebná odborná spôsobilosť získaná vyučením a praxou v odbore. Preukazuje sa výučným listom a dokladom o vykonaní práce (stolár, pekár)</a:t>
            </a:r>
          </a:p>
          <a:p>
            <a:pPr>
              <a:lnSpc>
                <a:spcPct val="110000"/>
              </a:lnSpc>
            </a:pPr>
            <a:r>
              <a:rPr lang="sk-SK" sz="1200"/>
              <a:t>Viazané – náročnejšie činnosti, odborná spôsobilosť na ich vykonávanie je daná zákonom (prevádzka autoškoly, očná optika, masérske služby)</a:t>
            </a:r>
          </a:p>
          <a:p>
            <a:pPr>
              <a:lnSpc>
                <a:spcPct val="110000"/>
              </a:lnSpc>
            </a:pPr>
            <a:r>
              <a:rPr lang="sk-SK" sz="1200"/>
              <a:t>Voľné – činnosti, pri ktorých sa nevyžaduje preukázanie odbornej spôsobilosti a stačí splnenie všeobecných podmienok (kúpa tovaru za účelom predaja, upratovacie práce)</a:t>
            </a:r>
          </a:p>
        </p:txBody>
      </p:sp>
    </p:spTree>
    <p:extLst>
      <p:ext uri="{BB962C8B-B14F-4D97-AF65-F5344CB8AC3E}">
        <p14:creationId xmlns:p14="http://schemas.microsoft.com/office/powerpoint/2010/main" val="2362943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F74DE78-BF35-D49E-5CA2-654F84D68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sk-SK" b="1"/>
              <a:t>Osvedčenie o živnostenskom oprávnení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57CD57D-32E0-FD11-789B-CF542198F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sk-SK" sz="1600"/>
              <a:t>Vydáva ho odbor živnostenského podnikania</a:t>
            </a:r>
          </a:p>
          <a:p>
            <a:pPr>
              <a:lnSpc>
                <a:spcPct val="110000"/>
              </a:lnSpc>
            </a:pPr>
            <a:r>
              <a:rPr lang="sk-SK" sz="1600"/>
              <a:t>Je to doklad, ktorý osvedčuje splnenie podmienok na prevádzkovanie živnosti</a:t>
            </a:r>
          </a:p>
          <a:p>
            <a:pPr>
              <a:lnSpc>
                <a:spcPct val="110000"/>
              </a:lnSpc>
            </a:pPr>
            <a:r>
              <a:rPr lang="sk-SK" sz="1600"/>
              <a:t>ŽO vzniká dňom ohlásenia a zaniká smrťou FO, uplynutím doby, rozhodnutím živnostenského úradu, na žiadosť podnikateľa alebo zánikom PO</a:t>
            </a:r>
          </a:p>
          <a:p>
            <a:pPr>
              <a:lnSpc>
                <a:spcPct val="110000"/>
              </a:lnSpc>
            </a:pPr>
            <a:endParaRPr lang="sk-SK" sz="1600"/>
          </a:p>
          <a:p>
            <a:pPr>
              <a:lnSpc>
                <a:spcPct val="110000"/>
              </a:lnSpc>
            </a:pPr>
            <a:r>
              <a:rPr lang="sk-SK" sz="1600"/>
              <a:t>Živnostenský register je verejný zoznam, do ktorého sa zapisujú všetky dôležité údaje o živnostníkoch</a:t>
            </a:r>
          </a:p>
          <a:p>
            <a:pPr>
              <a:lnSpc>
                <a:spcPct val="110000"/>
              </a:lnSpc>
            </a:pPr>
            <a:r>
              <a:rPr lang="sk-SK" sz="1600"/>
              <a:t>Vedie ho odbor živnostenského podnikania</a:t>
            </a:r>
          </a:p>
        </p:txBody>
      </p:sp>
    </p:spTree>
    <p:extLst>
      <p:ext uri="{BB962C8B-B14F-4D97-AF65-F5344CB8AC3E}">
        <p14:creationId xmlns:p14="http://schemas.microsoft.com/office/powerpoint/2010/main" val="3409020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03B8331-5F0C-F5A4-7C79-319857DA5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3313671"/>
          </a:xfrm>
        </p:spPr>
        <p:txBody>
          <a:bodyPr>
            <a:normAutofit/>
          </a:bodyPr>
          <a:lstStyle/>
          <a:p>
            <a:pPr algn="l"/>
            <a:r>
              <a:rPr lang="sk-SK" b="1">
                <a:solidFill>
                  <a:schemeClr val="bg1"/>
                </a:solidFill>
              </a:rPr>
              <a:t>Komanditná spoločnosť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Zástupný objekt pre obsah 2">
            <a:extLst>
              <a:ext uri="{FF2B5EF4-FFF2-40B4-BE49-F238E27FC236}">
                <a16:creationId xmlns:a16="http://schemas.microsoft.com/office/drawing/2014/main" id="{B10788E0-22F5-542C-E432-BE3E48B7AA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1464091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2714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DE5D9B-5DA2-4A61-8DEA-030C8B839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669E0B54-8836-3EB2-D08D-A28D27C2B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98" r="9091" b="14391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FCD9CB-87EB-40F9-9004-926A80C55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A69050-F98D-4FBB-832E-84A97833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B7C1FE-204F-4D12-9428-F1F00E687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CC5A9E-F4D7-4F66-B47C-C62674B26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E2F2A2-CBFE-4159-A204-347E2B1F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443147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F7AF0A9-F025-AD17-9BED-AFCC39890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281" y="2171700"/>
            <a:ext cx="2668401" cy="387824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sk-SK" sz="1100"/>
              <a:t>Na založenie je potrebné podpísať spoločenskú zmluvu, ktorá musí obsahovať: obchodné meno a sídlo spoločnosti, určenie spoločníkov, predmet podnikania, určenie kto zo spoločníkov bude komplementár-komanditista a výšku vkladu každého komanditistu</a:t>
            </a:r>
          </a:p>
          <a:p>
            <a:pPr>
              <a:lnSpc>
                <a:spcPct val="110000"/>
              </a:lnSpc>
            </a:pPr>
            <a:r>
              <a:rPr lang="sk-SK" sz="1100"/>
              <a:t>Na vznik je potrebný: zápis do obchodného registra </a:t>
            </a:r>
          </a:p>
          <a:p>
            <a:pPr>
              <a:lnSpc>
                <a:spcPct val="110000"/>
              </a:lnSpc>
            </a:pPr>
            <a:r>
              <a:rPr lang="sk-SK" sz="1100"/>
              <a:t>Obchodné meno – musí obsahovať názov, pod ktorým je spol. zapísaná v OR + skratku k.s., poprípade kom. spol.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D44A11-1B17-48A2-8E95-9A27FA8E8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75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8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53C0B0-C552-8D4A-4A34-96449236C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k-SK" b="1" dirty="0">
                <a:solidFill>
                  <a:schemeClr val="accent2">
                    <a:lumMod val="75000"/>
                  </a:schemeClr>
                </a:solidFill>
              </a:rPr>
              <a:t>Zrušenie a zánik </a:t>
            </a:r>
            <a:r>
              <a:rPr lang="sk-SK" b="1" dirty="0" err="1">
                <a:solidFill>
                  <a:schemeClr val="accent2">
                    <a:lumMod val="75000"/>
                  </a:schemeClr>
                </a:solidFill>
              </a:rPr>
              <a:t>k.s</a:t>
            </a:r>
            <a:r>
              <a:rPr lang="sk-SK" b="1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DFFDB075-DB87-235F-754A-36CB59E9E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974888"/>
            <a:ext cx="9350939" cy="3997828"/>
          </a:xfrm>
        </p:spPr>
        <p:txBody>
          <a:bodyPr/>
          <a:lstStyle/>
          <a:p>
            <a:r>
              <a:rPr lang="sk-SK" dirty="0"/>
              <a:t>Zrušiť sa môže likvidáciou ale aj bez nej</a:t>
            </a:r>
          </a:p>
          <a:p>
            <a:r>
              <a:rPr lang="sk-SK" dirty="0"/>
              <a:t>Spoločníci majú právo na podiel na likvidačnom zostatku</a:t>
            </a:r>
          </a:p>
          <a:p>
            <a:r>
              <a:rPr lang="sk-SK" dirty="0">
                <a:solidFill>
                  <a:schemeClr val="accent2">
                    <a:lumMod val="75000"/>
                  </a:schemeClr>
                </a:solidFill>
              </a:rPr>
              <a:t>Zánik</a:t>
            </a:r>
            <a:r>
              <a:rPr lang="sk-SK" dirty="0"/>
              <a:t> – vymazaním z OR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E114E808-16BF-7218-5B9C-D77D724D1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61" y="3843613"/>
            <a:ext cx="3816413" cy="2860301"/>
          </a:xfrm>
          <a:prstGeom prst="rect">
            <a:avLst/>
          </a:prstGeom>
        </p:spPr>
      </p:pic>
      <p:pic>
        <p:nvPicPr>
          <p:cNvPr id="5" name="Obrázok 4">
            <a:extLst>
              <a:ext uri="{FF2B5EF4-FFF2-40B4-BE49-F238E27FC236}">
                <a16:creationId xmlns:a16="http://schemas.microsoft.com/office/drawing/2014/main" id="{2B4E356E-5B49-9935-D6EF-35974971E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936" y="3843613"/>
            <a:ext cx="4729204" cy="290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97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7DF426A-A3D3-D763-3E09-72C8B6316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sk-SK" sz="4400" b="1"/>
              <a:t>Verejná obchodná spoločnosť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EC49E68-2433-3E0E-9232-A5D8BFABA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r>
              <a:rPr lang="sk-SK" sz="1600"/>
              <a:t>Založenie – podpísaním spol. zmluvy medzi 2 alebo viacerými osobami</a:t>
            </a:r>
          </a:p>
          <a:p>
            <a:r>
              <a:rPr lang="sk-SK" sz="1600"/>
              <a:t>Vznik – zápisom do obchodného registra</a:t>
            </a:r>
          </a:p>
          <a:p>
            <a:r>
              <a:rPr lang="sk-SK" sz="1600"/>
              <a:t>Vklad spoločníkov nie je povinný, ale môžu sa na ňom dohodnúť</a:t>
            </a:r>
          </a:p>
          <a:p>
            <a:r>
              <a:rPr lang="sk-SK" sz="1600"/>
              <a:t>Výška základného imania nie je stanovená zákonom</a:t>
            </a:r>
          </a:p>
          <a:p>
            <a:r>
              <a:rPr lang="sk-SK" sz="1600"/>
              <a:t>Spoločníci ručia za záväzky neobmedzene a celým svojím majetkom</a:t>
            </a:r>
          </a:p>
          <a:p>
            <a:r>
              <a:rPr lang="sk-SK" sz="1600"/>
              <a:t>Na riadení sa môžu podieľať všetci spoločníci, pričom každý ma rovnaký hlas (ak sa nedohodli inak)</a:t>
            </a:r>
          </a:p>
        </p:txBody>
      </p:sp>
    </p:spTree>
    <p:extLst>
      <p:ext uri="{BB962C8B-B14F-4D97-AF65-F5344CB8AC3E}">
        <p14:creationId xmlns:p14="http://schemas.microsoft.com/office/powerpoint/2010/main" val="23036574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C2D1F"/>
      </a:dk2>
      <a:lt2>
        <a:srgbClr val="FAF2C5"/>
      </a:lt2>
      <a:accent1>
        <a:srgbClr val="EA9736"/>
      </a:accent1>
      <a:accent2>
        <a:srgbClr val="EACF56"/>
      </a:accent2>
      <a:accent3>
        <a:srgbClr val="77D4D6"/>
      </a:accent3>
      <a:accent4>
        <a:srgbClr val="54AFDC"/>
      </a:accent4>
      <a:accent5>
        <a:srgbClr val="88C363"/>
      </a:accent5>
      <a:accent6>
        <a:srgbClr val="D9D899"/>
      </a:accent6>
      <a:hlink>
        <a:srgbClr val="A7A574"/>
      </a:hlink>
      <a:folHlink>
        <a:srgbClr val="8B887A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9B359FC9-1E88-4883-B31D-CCECAE2A7B3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97</TotalTime>
  <Words>1295</Words>
  <Application>Microsoft Office PowerPoint</Application>
  <PresentationFormat>Widescreen</PresentationFormat>
  <Paragraphs>94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MS Shell Dlg 2</vt:lpstr>
      <vt:lpstr>Wingdings</vt:lpstr>
      <vt:lpstr>Wingdings 3</vt:lpstr>
      <vt:lpstr>Madison</vt:lpstr>
      <vt:lpstr>Právne formy podnikania v SR </vt:lpstr>
      <vt:lpstr>Čo to vlastne je?</vt:lpstr>
      <vt:lpstr>Živnosti</vt:lpstr>
      <vt:lpstr>PowerPoint Presentation</vt:lpstr>
      <vt:lpstr>Osvedčenie o živnostenskom oprávnení</vt:lpstr>
      <vt:lpstr>Komanditná spoločnosť</vt:lpstr>
      <vt:lpstr>PowerPoint Presentation</vt:lpstr>
      <vt:lpstr>Zrušenie a zánik k.s.</vt:lpstr>
      <vt:lpstr>Verejná obchodná spoločnosť</vt:lpstr>
      <vt:lpstr>PowerPoint Presentation</vt:lpstr>
      <vt:lpstr>Akciová spoločnosť</vt:lpstr>
      <vt:lpstr>Druhy a členenie akcii </vt:lpstr>
      <vt:lpstr>Založenie </vt:lpstr>
      <vt:lpstr>PowerPoint Presentation</vt:lpstr>
      <vt:lpstr>Zrušenie a zánik a.s.</vt:lpstr>
      <vt:lpstr>Spoločnosť s ručením obdmedzeným</vt:lpstr>
      <vt:lpstr>Rozdelenie a rezervný fond</vt:lpstr>
      <vt:lpstr>Zrušenie</vt:lpstr>
      <vt:lpstr>Družstvá</vt:lpstr>
      <vt:lpstr>PowerPoint Presentation</vt:lpstr>
      <vt:lpstr>Ďakujem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Právne formy podnikania v SR </dc:title>
  <dc:creator>Vittorio De Crescenzo</dc:creator>
  <cp:lastModifiedBy>Alex Hajas</cp:lastModifiedBy>
  <cp:revision>59</cp:revision>
  <dcterms:created xsi:type="dcterms:W3CDTF">2023-02-02T14:50:17Z</dcterms:created>
  <dcterms:modified xsi:type="dcterms:W3CDTF">2023-02-05T20:35:31Z</dcterms:modified>
</cp:coreProperties>
</file>